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95" r:id="rId6"/>
    <p:sldId id="294"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83" r:id="rId20"/>
    <p:sldId id="284" r:id="rId21"/>
    <p:sldId id="285" r:id="rId22"/>
    <p:sldId id="275" r:id="rId23"/>
    <p:sldId id="276" r:id="rId24"/>
    <p:sldId id="277" r:id="rId25"/>
    <p:sldId id="278" r:id="rId26"/>
    <p:sldId id="279" r:id="rId27"/>
    <p:sldId id="280" r:id="rId28"/>
    <p:sldId id="281" r:id="rId29"/>
    <p:sldId id="282" r:id="rId30"/>
    <p:sldId id="289" r:id="rId31"/>
    <p:sldId id="293" r:id="rId32"/>
    <p:sldId id="297" r:id="rId33"/>
    <p:sldId id="259" r:id="rId34"/>
    <p:sldId id="286" r:id="rId35"/>
    <p:sldId id="288" r:id="rId36"/>
    <p:sldId id="260" r:id="rId37"/>
    <p:sldId id="290" r:id="rId38"/>
    <p:sldId id="292" r:id="rId39"/>
    <p:sldId id="261" r:id="rId40"/>
    <p:sldId id="301" r:id="rId41"/>
    <p:sldId id="298" r:id="rId42"/>
    <p:sldId id="299" r:id="rId43"/>
    <p:sldId id="300" r:id="rId44"/>
    <p:sldId id="29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7" d="100"/>
          <a:sy n="47" d="100"/>
        </p:scale>
        <p:origin x="7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4F0276-3CA5-4352-9CC4-4C8A9F86BBD5}"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676593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F0276-3CA5-4352-9CC4-4C8A9F86BBD5}"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1479609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F0276-3CA5-4352-9CC4-4C8A9F86BBD5}"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1027826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4F0276-3CA5-4352-9CC4-4C8A9F86BBD5}"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42504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4F0276-3CA5-4352-9CC4-4C8A9F86BBD5}" type="datetimeFigureOut">
              <a:rPr lang="en-US" smtClean="0"/>
              <a:t>11/29/2020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25230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4F0276-3CA5-4352-9CC4-4C8A9F86BBD5}"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3430649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4F0276-3CA5-4352-9CC4-4C8A9F86BBD5}" type="datetimeFigureOut">
              <a:rPr lang="en-US" smtClean="0"/>
              <a:t>11/29/2020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3489680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4F0276-3CA5-4352-9CC4-4C8A9F86BBD5}" type="datetimeFigureOut">
              <a:rPr lang="en-US" smtClean="0"/>
              <a:t>11/29/2020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973412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F0276-3CA5-4352-9CC4-4C8A9F86BBD5}" type="datetimeFigureOut">
              <a:rPr lang="en-US" smtClean="0"/>
              <a:t>11/29/2020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2310115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F0276-3CA5-4352-9CC4-4C8A9F86BBD5}"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8908567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F0276-3CA5-4352-9CC4-4C8A9F86BBD5}" type="datetimeFigureOut">
              <a:rPr lang="en-US" smtClean="0"/>
              <a:t>11/29/2020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7286C5-7E24-465B-87ED-220DA7FEDD40}" type="slidenum">
              <a:rPr lang="en-US" smtClean="0"/>
              <a:t>‹#›</a:t>
            </a:fld>
            <a:endParaRPr lang="en-US"/>
          </a:p>
        </p:txBody>
      </p:sp>
    </p:spTree>
    <p:extLst>
      <p:ext uri="{BB962C8B-B14F-4D97-AF65-F5344CB8AC3E}">
        <p14:creationId xmlns:p14="http://schemas.microsoft.com/office/powerpoint/2010/main" val="550314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F0276-3CA5-4352-9CC4-4C8A9F86BBD5}" type="datetimeFigureOut">
              <a:rPr lang="en-US" smtClean="0"/>
              <a:t>11/29/2020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7286C5-7E24-465B-87ED-220DA7FEDD40}" type="slidenum">
              <a:rPr lang="en-US" smtClean="0"/>
              <a:t>‹#›</a:t>
            </a:fld>
            <a:endParaRPr lang="en-US"/>
          </a:p>
        </p:txBody>
      </p:sp>
    </p:spTree>
    <p:extLst>
      <p:ext uri="{BB962C8B-B14F-4D97-AF65-F5344CB8AC3E}">
        <p14:creationId xmlns:p14="http://schemas.microsoft.com/office/powerpoint/2010/main" val="1739716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facebook.com/taawon4youth/posts/2977926915632895?__xts__%5b0%5d=68.ARCGhETNF6vg_1LTQkRS1145nSPd061XRakXCS-dtAEP39q1zjQ1tlc2abImbtcAw4lU-PJmkzxK0oofLp03_cdEOJbyfZRPVWw2AA9OKvWwkPa7kUhJu0w9JIogM7PyqbT8ILwx0WMQqkmScW2mmFVMlgH2CilnkYA77ZtV9oLU_Y5zCSueES0ysdENdcqi5xHTejcni-5eNI447QoGEIsnN12LWKO5S65m55gPKPXp83JDP2lILkfguLF7WkIDKHQ36Av1grF-lp2f6QwKivT_KLxYHPsoRahtH5I1D7coORmZeKFzrQUaJAwWJc7KAR88za_QdPUxjDWzQi2JJxQnf43fzEorZw&amp;__tn__=-R"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user/JordanRiverFDN/" TargetMode="Externa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user/ABAADMENA"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socialstudio.me/socialstudio-calendar/"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uilding Your Personal Brand on Social Media - Metter M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698" y="285905"/>
            <a:ext cx="11008294" cy="6192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574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12154" y="1070667"/>
            <a:ext cx="4687879" cy="4704652"/>
          </a:xfrm>
          <a:prstGeom prst="rect">
            <a:avLst/>
          </a:prstGeom>
        </p:spPr>
      </p:pic>
      <p:pic>
        <p:nvPicPr>
          <p:cNvPr id="4" name="Picture 3"/>
          <p:cNvPicPr>
            <a:picLocks noChangeAspect="1"/>
          </p:cNvPicPr>
          <p:nvPr/>
        </p:nvPicPr>
        <p:blipFill>
          <a:blip r:embed="rId3"/>
          <a:stretch>
            <a:fillRect/>
          </a:stretch>
        </p:blipFill>
        <p:spPr>
          <a:xfrm>
            <a:off x="5254325" y="1070667"/>
            <a:ext cx="6667020" cy="4704652"/>
          </a:xfrm>
          <a:prstGeom prst="rect">
            <a:avLst/>
          </a:prstGeom>
        </p:spPr>
      </p:pic>
    </p:spTree>
    <p:extLst>
      <p:ext uri="{BB962C8B-B14F-4D97-AF65-F5344CB8AC3E}">
        <p14:creationId xmlns:p14="http://schemas.microsoft.com/office/powerpoint/2010/main" val="28923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895350" y="3527191"/>
            <a:ext cx="10401300" cy="3086100"/>
          </a:xfrm>
          <a:prstGeom prst="rect">
            <a:avLst/>
          </a:prstGeom>
        </p:spPr>
      </p:pic>
      <p:pic>
        <p:nvPicPr>
          <p:cNvPr id="4" name="Picture 3"/>
          <p:cNvPicPr>
            <a:picLocks noChangeAspect="1"/>
          </p:cNvPicPr>
          <p:nvPr/>
        </p:nvPicPr>
        <p:blipFill>
          <a:blip r:embed="rId3"/>
          <a:stretch>
            <a:fillRect/>
          </a:stretch>
        </p:blipFill>
        <p:spPr>
          <a:xfrm>
            <a:off x="838200" y="255682"/>
            <a:ext cx="10458450" cy="3081243"/>
          </a:xfrm>
          <a:prstGeom prst="rect">
            <a:avLst/>
          </a:prstGeom>
        </p:spPr>
      </p:pic>
    </p:spTree>
    <p:extLst>
      <p:ext uri="{BB962C8B-B14F-4D97-AF65-F5344CB8AC3E}">
        <p14:creationId xmlns:p14="http://schemas.microsoft.com/office/powerpoint/2010/main" val="16702282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48048" y="113202"/>
            <a:ext cx="10515600" cy="3289909"/>
          </a:xfrm>
          <a:prstGeom prst="rect">
            <a:avLst/>
          </a:prstGeom>
        </p:spPr>
      </p:pic>
      <p:pic>
        <p:nvPicPr>
          <p:cNvPr id="5" name="Picture 4"/>
          <p:cNvPicPr>
            <a:picLocks noChangeAspect="1"/>
          </p:cNvPicPr>
          <p:nvPr/>
        </p:nvPicPr>
        <p:blipFill>
          <a:blip r:embed="rId3"/>
          <a:stretch>
            <a:fillRect/>
          </a:stretch>
        </p:blipFill>
        <p:spPr>
          <a:xfrm>
            <a:off x="748048" y="3403111"/>
            <a:ext cx="10515600" cy="3350460"/>
          </a:xfrm>
          <a:prstGeom prst="rect">
            <a:avLst/>
          </a:prstGeom>
        </p:spPr>
      </p:pic>
    </p:spTree>
    <p:extLst>
      <p:ext uri="{BB962C8B-B14F-4D97-AF65-F5344CB8AC3E}">
        <p14:creationId xmlns:p14="http://schemas.microsoft.com/office/powerpoint/2010/main" val="2587038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Services</a:t>
            </a:r>
            <a:endParaRPr lang="en-US" b="1" dirty="0"/>
          </a:p>
        </p:txBody>
      </p:sp>
      <p:pic>
        <p:nvPicPr>
          <p:cNvPr id="4" name="Picture 3"/>
          <p:cNvPicPr>
            <a:picLocks noChangeAspect="1"/>
          </p:cNvPicPr>
          <p:nvPr/>
        </p:nvPicPr>
        <p:blipFill>
          <a:blip r:embed="rId2"/>
          <a:stretch>
            <a:fillRect/>
          </a:stretch>
        </p:blipFill>
        <p:spPr>
          <a:xfrm>
            <a:off x="6366457" y="1931831"/>
            <a:ext cx="5261926" cy="4074085"/>
          </a:xfrm>
          <a:prstGeom prst="rect">
            <a:avLst/>
          </a:prstGeom>
        </p:spPr>
      </p:pic>
      <p:pic>
        <p:nvPicPr>
          <p:cNvPr id="5" name="Picture 4"/>
          <p:cNvPicPr>
            <a:picLocks noChangeAspect="1"/>
          </p:cNvPicPr>
          <p:nvPr/>
        </p:nvPicPr>
        <p:blipFill>
          <a:blip r:embed="rId3"/>
          <a:stretch>
            <a:fillRect/>
          </a:stretch>
        </p:blipFill>
        <p:spPr>
          <a:xfrm>
            <a:off x="564188" y="1931831"/>
            <a:ext cx="5604112" cy="3773510"/>
          </a:xfrm>
          <a:prstGeom prst="rect">
            <a:avLst/>
          </a:prstGeom>
        </p:spPr>
      </p:pic>
    </p:spTree>
    <p:extLst>
      <p:ext uri="{BB962C8B-B14F-4D97-AF65-F5344CB8AC3E}">
        <p14:creationId xmlns:p14="http://schemas.microsoft.com/office/powerpoint/2010/main" val="4184512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Designs</a:t>
            </a:r>
            <a:endParaRPr lang="en-US" dirty="0"/>
          </a:p>
        </p:txBody>
      </p:sp>
      <p:pic>
        <p:nvPicPr>
          <p:cNvPr id="4" name="Picture 3"/>
          <p:cNvPicPr>
            <a:picLocks noChangeAspect="1"/>
          </p:cNvPicPr>
          <p:nvPr/>
        </p:nvPicPr>
        <p:blipFill>
          <a:blip r:embed="rId2"/>
          <a:stretch>
            <a:fillRect/>
          </a:stretch>
        </p:blipFill>
        <p:spPr>
          <a:xfrm>
            <a:off x="838200" y="1517572"/>
            <a:ext cx="1548467" cy="1404423"/>
          </a:xfrm>
          <a:prstGeom prst="rect">
            <a:avLst/>
          </a:prstGeom>
        </p:spPr>
      </p:pic>
      <p:pic>
        <p:nvPicPr>
          <p:cNvPr id="5" name="Picture 4"/>
          <p:cNvPicPr>
            <a:picLocks noChangeAspect="1"/>
          </p:cNvPicPr>
          <p:nvPr/>
        </p:nvPicPr>
        <p:blipFill>
          <a:blip r:embed="rId3"/>
          <a:stretch>
            <a:fillRect/>
          </a:stretch>
        </p:blipFill>
        <p:spPr>
          <a:xfrm>
            <a:off x="8742004" y="237186"/>
            <a:ext cx="3087308" cy="3087308"/>
          </a:xfrm>
          <a:prstGeom prst="rect">
            <a:avLst/>
          </a:prstGeom>
        </p:spPr>
      </p:pic>
      <p:pic>
        <p:nvPicPr>
          <p:cNvPr id="6" name="Picture 5"/>
          <p:cNvPicPr>
            <a:picLocks noChangeAspect="1"/>
          </p:cNvPicPr>
          <p:nvPr/>
        </p:nvPicPr>
        <p:blipFill>
          <a:blip r:embed="rId4"/>
          <a:stretch>
            <a:fillRect/>
          </a:stretch>
        </p:blipFill>
        <p:spPr>
          <a:xfrm>
            <a:off x="8822030" y="3452433"/>
            <a:ext cx="3109361" cy="3087308"/>
          </a:xfrm>
          <a:prstGeom prst="rect">
            <a:avLst/>
          </a:prstGeom>
        </p:spPr>
      </p:pic>
      <p:pic>
        <p:nvPicPr>
          <p:cNvPr id="7" name="Picture 6"/>
          <p:cNvPicPr>
            <a:picLocks noChangeAspect="1"/>
          </p:cNvPicPr>
          <p:nvPr/>
        </p:nvPicPr>
        <p:blipFill>
          <a:blip r:embed="rId5"/>
          <a:stretch>
            <a:fillRect/>
          </a:stretch>
        </p:blipFill>
        <p:spPr>
          <a:xfrm>
            <a:off x="3079370" y="1027906"/>
            <a:ext cx="5409126" cy="5418785"/>
          </a:xfrm>
          <a:prstGeom prst="rect">
            <a:avLst/>
          </a:prstGeom>
        </p:spPr>
      </p:pic>
    </p:spTree>
    <p:extLst>
      <p:ext uri="{BB962C8B-B14F-4D97-AF65-F5344CB8AC3E}">
        <p14:creationId xmlns:p14="http://schemas.microsoft.com/office/powerpoint/2010/main" val="15043668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800" dirty="0" smtClean="0">
                <a:hlinkClick r:id="rId2"/>
              </a:rPr>
              <a:t>https://www.facebook.com/taawon4youth/posts/2977926915632895?__xts__[0]=68.ARCGhETNF6vg_1LTQkRS1145nSPd061XRakXCS-dtAEP39q1zjQ1tlc2abImbtcAw4lU-PJmkzxK0oofLp03_cdEOJbyfZRPVWw2AA9OKvWwkPa7kUhJu0w9JIogM7PyqbT8ILwx0WMQqkmScW2mmFVMlgH2CilnkYA77ZtV9oLU_Y5zCSueES0ysdENdcqi5xHTejcni-5eNI447QoGEIsnN12LWKO5S65m55gPKPXp83JDP2lILkfguLF7WkIDKHQ36Av1grF-lp2f6QwKivT_KLxYHPsoRahtH5I1D7coORmZeKFzrQUaJAwWJc7KAR88za_QdPUxjDWzQi2JJxQnf43fzEorZw&amp;__tn__=-R</a:t>
            </a:r>
            <a:endParaRPr lang="en-US" sz="800" dirty="0"/>
          </a:p>
        </p:txBody>
      </p:sp>
      <p:pic>
        <p:nvPicPr>
          <p:cNvPr id="4" name="Picture 3"/>
          <p:cNvPicPr>
            <a:picLocks noChangeAspect="1"/>
          </p:cNvPicPr>
          <p:nvPr/>
        </p:nvPicPr>
        <p:blipFill>
          <a:blip r:embed="rId3"/>
          <a:stretch>
            <a:fillRect/>
          </a:stretch>
        </p:blipFill>
        <p:spPr>
          <a:xfrm>
            <a:off x="6250546" y="607253"/>
            <a:ext cx="5257800" cy="5755580"/>
          </a:xfrm>
          <a:prstGeom prst="rect">
            <a:avLst/>
          </a:prstGeom>
        </p:spPr>
      </p:pic>
    </p:spTree>
    <p:extLst>
      <p:ext uri="{BB962C8B-B14F-4D97-AF65-F5344CB8AC3E}">
        <p14:creationId xmlns:p14="http://schemas.microsoft.com/office/powerpoint/2010/main" val="2175432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240" y="184821"/>
            <a:ext cx="10515600" cy="1325563"/>
          </a:xfrm>
        </p:spPr>
        <p:txBody>
          <a:bodyPr/>
          <a:lstStyle/>
          <a:p>
            <a:r>
              <a:rPr lang="en-US" dirty="0" smtClean="0"/>
              <a:t>Call for application </a:t>
            </a:r>
            <a:endParaRPr lang="en-US" dirty="0"/>
          </a:p>
        </p:txBody>
      </p:sp>
      <p:pic>
        <p:nvPicPr>
          <p:cNvPr id="4" name="Content Placeholder 3"/>
          <p:cNvPicPr>
            <a:picLocks noGrp="1" noChangeAspect="1"/>
          </p:cNvPicPr>
          <p:nvPr>
            <p:ph idx="1"/>
          </p:nvPr>
        </p:nvPicPr>
        <p:blipFill>
          <a:blip r:embed="rId2"/>
          <a:stretch>
            <a:fillRect/>
          </a:stretch>
        </p:blipFill>
        <p:spPr>
          <a:xfrm>
            <a:off x="5950040" y="576374"/>
            <a:ext cx="5766445" cy="5818868"/>
          </a:xfrm>
          <a:prstGeom prst="rect">
            <a:avLst/>
          </a:prstGeom>
        </p:spPr>
      </p:pic>
      <p:pic>
        <p:nvPicPr>
          <p:cNvPr id="5" name="Picture 4"/>
          <p:cNvPicPr>
            <a:picLocks noChangeAspect="1"/>
          </p:cNvPicPr>
          <p:nvPr/>
        </p:nvPicPr>
        <p:blipFill>
          <a:blip r:embed="rId3"/>
          <a:stretch>
            <a:fillRect/>
          </a:stretch>
        </p:blipFill>
        <p:spPr>
          <a:xfrm>
            <a:off x="475515" y="1262867"/>
            <a:ext cx="4924425" cy="5362575"/>
          </a:xfrm>
          <a:prstGeom prst="rect">
            <a:avLst/>
          </a:prstGeom>
        </p:spPr>
      </p:pic>
    </p:spTree>
    <p:extLst>
      <p:ext uri="{BB962C8B-B14F-4D97-AF65-F5344CB8AC3E}">
        <p14:creationId xmlns:p14="http://schemas.microsoft.com/office/powerpoint/2010/main" val="3237503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624230" y="390882"/>
            <a:ext cx="5960654" cy="6319010"/>
          </a:xfrm>
          <a:prstGeom prst="rect">
            <a:avLst/>
          </a:prstGeom>
        </p:spPr>
      </p:pic>
      <p:pic>
        <p:nvPicPr>
          <p:cNvPr id="5" name="Picture 4"/>
          <p:cNvPicPr>
            <a:picLocks noChangeAspect="1"/>
          </p:cNvPicPr>
          <p:nvPr/>
        </p:nvPicPr>
        <p:blipFill>
          <a:blip r:embed="rId3"/>
          <a:stretch>
            <a:fillRect/>
          </a:stretch>
        </p:blipFill>
        <p:spPr>
          <a:xfrm>
            <a:off x="242217" y="788227"/>
            <a:ext cx="5164575" cy="5123176"/>
          </a:xfrm>
          <a:prstGeom prst="rect">
            <a:avLst/>
          </a:prstGeom>
        </p:spPr>
      </p:pic>
    </p:spTree>
    <p:extLst>
      <p:ext uri="{BB962C8B-B14F-4D97-AF65-F5344CB8AC3E}">
        <p14:creationId xmlns:p14="http://schemas.microsoft.com/office/powerpoint/2010/main" val="14377448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r-SA" dirty="0" smtClean="0"/>
              <a:t>س</a:t>
            </a:r>
            <a:endParaRPr lang="en-US" dirty="0"/>
          </a:p>
        </p:txBody>
      </p:sp>
      <p:pic>
        <p:nvPicPr>
          <p:cNvPr id="4" name="Picture 3"/>
          <p:cNvPicPr>
            <a:picLocks noChangeAspect="1"/>
          </p:cNvPicPr>
          <p:nvPr/>
        </p:nvPicPr>
        <p:blipFill>
          <a:blip r:embed="rId2"/>
          <a:stretch>
            <a:fillRect/>
          </a:stretch>
        </p:blipFill>
        <p:spPr>
          <a:xfrm>
            <a:off x="6324137" y="458340"/>
            <a:ext cx="5250214" cy="5427305"/>
          </a:xfrm>
          <a:prstGeom prst="rect">
            <a:avLst/>
          </a:prstGeom>
        </p:spPr>
      </p:pic>
      <p:pic>
        <p:nvPicPr>
          <p:cNvPr id="5" name="Picture 4"/>
          <p:cNvPicPr>
            <a:picLocks noChangeAspect="1"/>
          </p:cNvPicPr>
          <p:nvPr/>
        </p:nvPicPr>
        <p:blipFill>
          <a:blip r:embed="rId3"/>
          <a:stretch>
            <a:fillRect/>
          </a:stretch>
        </p:blipFill>
        <p:spPr>
          <a:xfrm>
            <a:off x="102836" y="458340"/>
            <a:ext cx="6000750" cy="5800725"/>
          </a:xfrm>
          <a:prstGeom prst="rect">
            <a:avLst/>
          </a:prstGeom>
        </p:spPr>
      </p:pic>
    </p:spTree>
    <p:extLst>
      <p:ext uri="{BB962C8B-B14F-4D97-AF65-F5344CB8AC3E}">
        <p14:creationId xmlns:p14="http://schemas.microsoft.com/office/powerpoint/2010/main" val="246839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95287" y="623887"/>
            <a:ext cx="11401425" cy="5610225"/>
          </a:xfrm>
          <a:prstGeom prst="rect">
            <a:avLst/>
          </a:prstGeom>
        </p:spPr>
      </p:pic>
    </p:spTree>
    <p:extLst>
      <p:ext uri="{BB962C8B-B14F-4D97-AF65-F5344CB8AC3E}">
        <p14:creationId xmlns:p14="http://schemas.microsoft.com/office/powerpoint/2010/main" val="1577066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38200" y="2926874"/>
          <a:ext cx="10515600" cy="2148840"/>
        </p:xfrm>
        <a:graphic>
          <a:graphicData uri="http://schemas.openxmlformats.org/drawingml/2006/table">
            <a:tbl>
              <a:tblPr/>
              <a:tblGrid>
                <a:gridCol w="10515600"/>
              </a:tblGrid>
              <a:tr h="200025">
                <a:tc>
                  <a:txBody>
                    <a:bodyPr/>
                    <a:lstStyle/>
                    <a:p>
                      <a:pPr algn="ctr" rtl="0" fontAlgn="b"/>
                      <a:r>
                        <a:rPr lang="ar-SA">
                          <a:effectLst/>
                          <a:latin typeface="Roboto"/>
                        </a:rPr>
                        <a:t/>
                      </a:r>
                      <a:br>
                        <a:rPr lang="ar-SA">
                          <a:effectLst/>
                          <a:latin typeface="Roboto"/>
                        </a:rPr>
                      </a:br>
                      <a:r>
                        <a:rPr lang="ar-SA">
                          <a:effectLst/>
                          <a:latin typeface="Roboto"/>
                        </a:rPr>
                        <a:t>كيف تبرز مشروعك او مؤسستك عبر السوشال ميديا؟</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00025">
                <a:tc>
                  <a:txBody>
                    <a:bodyPr/>
                    <a:lstStyle/>
                    <a:p>
                      <a:pPr algn="ctr" rtl="0" fontAlgn="b"/>
                      <a:r>
                        <a:rPr lang="ar-SA">
                          <a:effectLst/>
                          <a:latin typeface="Roboto"/>
                        </a:rPr>
                        <a:t>ما هي القنوات الهامة لمشروعك؟ وما الفرق بينها</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00025">
                <a:tc>
                  <a:txBody>
                    <a:bodyPr/>
                    <a:lstStyle/>
                    <a:p>
                      <a:pPr algn="ctr" rtl="0" fontAlgn="b"/>
                      <a:r>
                        <a:rPr lang="ar-SA">
                          <a:effectLst/>
                          <a:latin typeface="Roboto"/>
                        </a:rPr>
                        <a:t>كيف تكتب خطة اعلامية لصفحاتك على السوشال ميديا؟</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00025">
                <a:tc>
                  <a:txBody>
                    <a:bodyPr/>
                    <a:lstStyle/>
                    <a:p>
                      <a:pPr algn="ctr" rtl="0" fontAlgn="b"/>
                      <a:r>
                        <a:rPr lang="ar-SA">
                          <a:effectLst/>
                          <a:latin typeface="Roboto"/>
                        </a:rPr>
                        <a:t>كيف تقيس نسبة نجاح المنشورات التي تضعها؟</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00025">
                <a:tc>
                  <a:txBody>
                    <a:bodyPr/>
                    <a:lstStyle/>
                    <a:p>
                      <a:pPr algn="ctr" rtl="0" fontAlgn="b"/>
                      <a:r>
                        <a:rPr lang="ar-SA">
                          <a:effectLst/>
                          <a:latin typeface="Roboto"/>
                        </a:rPr>
                        <a:t>ما انواع الاعلانات؟ كيف تقوم بعمل اعلانات لمنشوراتك؟</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FFF"/>
                    </a:solidFill>
                  </a:tcPr>
                </a:tc>
              </a:tr>
              <a:tr h="200025">
                <a:tc>
                  <a:txBody>
                    <a:bodyPr/>
                    <a:lstStyle/>
                    <a:p>
                      <a:pPr algn="ctr" rtl="0" fontAlgn="b"/>
                      <a:r>
                        <a:rPr lang="ar-SA" dirty="0">
                          <a:effectLst/>
                          <a:latin typeface="Roboto"/>
                        </a:rPr>
                        <a:t>نشاط تفاعلي: عمل ٣ منشورات جذابة للصفحة.</a:t>
                      </a:r>
                    </a:p>
                  </a:txBody>
                  <a:tcPr marL="28575" marR="28575" marT="19050" marB="1905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TextBox 2"/>
          <p:cNvSpPr txBox="1"/>
          <p:nvPr/>
        </p:nvSpPr>
        <p:spPr>
          <a:xfrm>
            <a:off x="3850784" y="1403796"/>
            <a:ext cx="4700788" cy="923330"/>
          </a:xfrm>
          <a:prstGeom prst="rect">
            <a:avLst/>
          </a:prstGeom>
          <a:noFill/>
        </p:spPr>
        <p:txBody>
          <a:bodyPr wrap="square" rtlCol="0">
            <a:spAutoFit/>
          </a:bodyPr>
          <a:lstStyle/>
          <a:p>
            <a:pPr algn="ctr"/>
            <a:r>
              <a:rPr lang="ar-SA" sz="5400" dirty="0" smtClean="0"/>
              <a:t>عن شو رح نحكي؟</a:t>
            </a:r>
            <a:endParaRPr lang="en-US" sz="5400" dirty="0"/>
          </a:p>
        </p:txBody>
      </p:sp>
    </p:spTree>
    <p:extLst>
      <p:ext uri="{BB962C8B-B14F-4D97-AF65-F5344CB8AC3E}">
        <p14:creationId xmlns:p14="http://schemas.microsoft.com/office/powerpoint/2010/main" val="3561338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69790" y="289677"/>
            <a:ext cx="11052420" cy="2802022"/>
          </a:xfrm>
          <a:prstGeom prst="rect">
            <a:avLst/>
          </a:prstGeom>
        </p:spPr>
      </p:pic>
      <p:pic>
        <p:nvPicPr>
          <p:cNvPr id="5" name="Picture 4"/>
          <p:cNvPicPr>
            <a:picLocks noChangeAspect="1"/>
          </p:cNvPicPr>
          <p:nvPr/>
        </p:nvPicPr>
        <p:blipFill>
          <a:blip r:embed="rId3"/>
          <a:stretch>
            <a:fillRect/>
          </a:stretch>
        </p:blipFill>
        <p:spPr>
          <a:xfrm>
            <a:off x="277218" y="3226636"/>
            <a:ext cx="11914782" cy="2950327"/>
          </a:xfrm>
          <a:prstGeom prst="rect">
            <a:avLst/>
          </a:prstGeom>
        </p:spPr>
      </p:pic>
    </p:spTree>
    <p:extLst>
      <p:ext uri="{BB962C8B-B14F-4D97-AF65-F5344CB8AC3E}">
        <p14:creationId xmlns:p14="http://schemas.microsoft.com/office/powerpoint/2010/main" val="1107225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390390" y="3340648"/>
            <a:ext cx="11410404" cy="2789696"/>
          </a:xfrm>
          <a:prstGeom prst="rect">
            <a:avLst/>
          </a:prstGeom>
        </p:spPr>
      </p:pic>
      <p:pic>
        <p:nvPicPr>
          <p:cNvPr id="4" name="Picture 3"/>
          <p:cNvPicPr>
            <a:picLocks noChangeAspect="1"/>
          </p:cNvPicPr>
          <p:nvPr/>
        </p:nvPicPr>
        <p:blipFill>
          <a:blip r:embed="rId3"/>
          <a:stretch>
            <a:fillRect/>
          </a:stretch>
        </p:blipFill>
        <p:spPr>
          <a:xfrm>
            <a:off x="390390" y="365125"/>
            <a:ext cx="11281066" cy="2841714"/>
          </a:xfrm>
          <a:prstGeom prst="rect">
            <a:avLst/>
          </a:prstGeom>
        </p:spPr>
      </p:pic>
    </p:spTree>
    <p:extLst>
      <p:ext uri="{BB962C8B-B14F-4D97-AF65-F5344CB8AC3E}">
        <p14:creationId xmlns:p14="http://schemas.microsoft.com/office/powerpoint/2010/main" val="3491627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454998" y="707130"/>
            <a:ext cx="5257800" cy="5314950"/>
          </a:xfrm>
          <a:prstGeom prst="rect">
            <a:avLst/>
          </a:prstGeom>
        </p:spPr>
      </p:pic>
      <p:pic>
        <p:nvPicPr>
          <p:cNvPr id="5" name="Picture 4"/>
          <p:cNvPicPr>
            <a:picLocks noChangeAspect="1"/>
          </p:cNvPicPr>
          <p:nvPr/>
        </p:nvPicPr>
        <p:blipFill>
          <a:blip r:embed="rId3"/>
          <a:stretch>
            <a:fillRect/>
          </a:stretch>
        </p:blipFill>
        <p:spPr>
          <a:xfrm>
            <a:off x="838200" y="707130"/>
            <a:ext cx="5295900" cy="5324475"/>
          </a:xfrm>
          <a:prstGeom prst="rect">
            <a:avLst/>
          </a:prstGeom>
        </p:spPr>
      </p:pic>
    </p:spTree>
    <p:extLst>
      <p:ext uri="{BB962C8B-B14F-4D97-AF65-F5344CB8AC3E}">
        <p14:creationId xmlns:p14="http://schemas.microsoft.com/office/powerpoint/2010/main" val="15090940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582489" y="726516"/>
            <a:ext cx="5400661" cy="5390948"/>
          </a:xfrm>
          <a:prstGeom prst="rect">
            <a:avLst/>
          </a:prstGeom>
        </p:spPr>
      </p:pic>
      <p:pic>
        <p:nvPicPr>
          <p:cNvPr id="4" name="Picture 3"/>
          <p:cNvPicPr>
            <a:picLocks noChangeAspect="1"/>
          </p:cNvPicPr>
          <p:nvPr/>
        </p:nvPicPr>
        <p:blipFill>
          <a:blip r:embed="rId3"/>
          <a:stretch>
            <a:fillRect/>
          </a:stretch>
        </p:blipFill>
        <p:spPr>
          <a:xfrm>
            <a:off x="6157913" y="726516"/>
            <a:ext cx="5362575" cy="5295900"/>
          </a:xfrm>
          <a:prstGeom prst="rect">
            <a:avLst/>
          </a:prstGeom>
        </p:spPr>
      </p:pic>
    </p:spTree>
    <p:extLst>
      <p:ext uri="{BB962C8B-B14F-4D97-AF65-F5344CB8AC3E}">
        <p14:creationId xmlns:p14="http://schemas.microsoft.com/office/powerpoint/2010/main" val="627335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Image may contain: 1 pers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905" y="579549"/>
            <a:ext cx="5499278" cy="54992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may contain: ‎1 person, ‎smiling, ‎text that says &quot;‎شهادات Jordan تمكنامن إطلاق مبادر لدمج ذوي الاحتياجات اجات الخاصة من الأطفال في المجتمع نشاطات تهدف إلى تنمية روح العمل الجماعي. سارة موسى إحدى مستفيدات مشروع مختبرات الابتكار الاجتماعي الممول اليونيسف‎&quot;‎‎‎"/>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6721" y="579548"/>
            <a:ext cx="5499279" cy="5499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679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89263" y="657559"/>
            <a:ext cx="5314950" cy="5362575"/>
          </a:xfrm>
          <a:prstGeom prst="rect">
            <a:avLst/>
          </a:prstGeom>
        </p:spPr>
      </p:pic>
      <p:pic>
        <p:nvPicPr>
          <p:cNvPr id="5" name="Picture 4"/>
          <p:cNvPicPr>
            <a:picLocks noChangeAspect="1"/>
          </p:cNvPicPr>
          <p:nvPr/>
        </p:nvPicPr>
        <p:blipFill>
          <a:blip r:embed="rId3"/>
          <a:stretch>
            <a:fillRect/>
          </a:stretch>
        </p:blipFill>
        <p:spPr>
          <a:xfrm>
            <a:off x="5997262" y="657559"/>
            <a:ext cx="5705475" cy="5362575"/>
          </a:xfrm>
          <a:prstGeom prst="rect">
            <a:avLst/>
          </a:prstGeom>
        </p:spPr>
      </p:pic>
    </p:spTree>
    <p:extLst>
      <p:ext uri="{BB962C8B-B14F-4D97-AF65-F5344CB8AC3E}">
        <p14:creationId xmlns:p14="http://schemas.microsoft.com/office/powerpoint/2010/main" val="4242102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258440" y="541202"/>
            <a:ext cx="9933301" cy="5635761"/>
          </a:xfrm>
          <a:prstGeom prst="rect">
            <a:avLst/>
          </a:prstGeom>
        </p:spPr>
      </p:pic>
    </p:spTree>
    <p:extLst>
      <p:ext uri="{BB962C8B-B14F-4D97-AF65-F5344CB8AC3E}">
        <p14:creationId xmlns:p14="http://schemas.microsoft.com/office/powerpoint/2010/main" val="3081522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stretch>
            <a:fillRect/>
          </a:stretch>
        </p:blipFill>
        <p:spPr>
          <a:xfrm>
            <a:off x="480414" y="852487"/>
            <a:ext cx="5401501" cy="5324475"/>
          </a:xfrm>
          <a:prstGeom prst="rect">
            <a:avLst/>
          </a:prstGeom>
        </p:spPr>
      </p:pic>
      <p:pic>
        <p:nvPicPr>
          <p:cNvPr id="4" name="Picture 3"/>
          <p:cNvPicPr>
            <a:picLocks noChangeAspect="1"/>
          </p:cNvPicPr>
          <p:nvPr/>
        </p:nvPicPr>
        <p:blipFill>
          <a:blip r:embed="rId3"/>
          <a:stretch>
            <a:fillRect/>
          </a:stretch>
        </p:blipFill>
        <p:spPr>
          <a:xfrm>
            <a:off x="6010275" y="852488"/>
            <a:ext cx="5343525" cy="5324475"/>
          </a:xfrm>
          <a:prstGeom prst="rect">
            <a:avLst/>
          </a:prstGeom>
        </p:spPr>
      </p:pic>
    </p:spTree>
    <p:extLst>
      <p:ext uri="{BB962C8B-B14F-4D97-AF65-F5344CB8AC3E}">
        <p14:creationId xmlns:p14="http://schemas.microsoft.com/office/powerpoint/2010/main" val="21814841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249473" y="724772"/>
            <a:ext cx="5334000" cy="5305425"/>
          </a:xfrm>
          <a:prstGeom prst="rect">
            <a:avLst/>
          </a:prstGeom>
        </p:spPr>
      </p:pic>
      <p:pic>
        <p:nvPicPr>
          <p:cNvPr id="5" name="Picture 4"/>
          <p:cNvPicPr>
            <a:picLocks noChangeAspect="1"/>
          </p:cNvPicPr>
          <p:nvPr/>
        </p:nvPicPr>
        <p:blipFill>
          <a:blip r:embed="rId3"/>
          <a:stretch>
            <a:fillRect/>
          </a:stretch>
        </p:blipFill>
        <p:spPr>
          <a:xfrm>
            <a:off x="742950" y="705722"/>
            <a:ext cx="5353050" cy="5324475"/>
          </a:xfrm>
          <a:prstGeom prst="rect">
            <a:avLst/>
          </a:prstGeom>
        </p:spPr>
      </p:pic>
    </p:spTree>
    <p:extLst>
      <p:ext uri="{BB962C8B-B14F-4D97-AF65-F5344CB8AC3E}">
        <p14:creationId xmlns:p14="http://schemas.microsoft.com/office/powerpoint/2010/main" val="13718436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657975" y="538296"/>
            <a:ext cx="4695825" cy="5343525"/>
          </a:xfrm>
          <a:prstGeom prst="rect">
            <a:avLst/>
          </a:prstGeom>
        </p:spPr>
      </p:pic>
      <p:pic>
        <p:nvPicPr>
          <p:cNvPr id="3074" name="Picture 2" descr="Image may contain: 21 people, people smiling, people sta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24" y="1456967"/>
            <a:ext cx="5479076" cy="4719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321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6574" y="0"/>
            <a:ext cx="9144000" cy="2387600"/>
          </a:xfrm>
        </p:spPr>
        <p:txBody>
          <a:bodyPr/>
          <a:lstStyle/>
          <a:p>
            <a:r>
              <a:rPr lang="en-US" b="1" dirty="0" smtClean="0">
                <a:solidFill>
                  <a:srgbClr val="7030A0"/>
                </a:solidFill>
              </a:rPr>
              <a:t>What is your </a:t>
            </a:r>
            <a:r>
              <a:rPr lang="en-US" b="1" dirty="0" err="1" smtClean="0">
                <a:solidFill>
                  <a:srgbClr val="7030A0"/>
                </a:solidFill>
              </a:rPr>
              <a:t>Fav</a:t>
            </a:r>
            <a:r>
              <a:rPr lang="en-US" b="1" dirty="0" smtClean="0">
                <a:solidFill>
                  <a:srgbClr val="7030A0"/>
                </a:solidFill>
              </a:rPr>
              <a:t>. Platform on social media?</a:t>
            </a:r>
            <a:endParaRPr lang="en-US" b="1" dirty="0">
              <a:solidFill>
                <a:srgbClr val="7030A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6478" y="2573739"/>
            <a:ext cx="7821769" cy="3910885"/>
          </a:xfrm>
          <a:prstGeom prst="rect">
            <a:avLst/>
          </a:prstGeom>
        </p:spPr>
      </p:pic>
    </p:spTree>
    <p:extLst>
      <p:ext uri="{BB962C8B-B14F-4D97-AF65-F5344CB8AC3E}">
        <p14:creationId xmlns:p14="http://schemas.microsoft.com/office/powerpoint/2010/main" val="1496317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380" y="0"/>
            <a:ext cx="10515600" cy="1325563"/>
          </a:xfrm>
        </p:spPr>
        <p:txBody>
          <a:bodyPr/>
          <a:lstStyle/>
          <a:p>
            <a:r>
              <a:rPr lang="en-US" dirty="0" smtClean="0"/>
              <a:t>Projects</a:t>
            </a:r>
            <a:endParaRPr lang="en-US" dirty="0"/>
          </a:p>
        </p:txBody>
      </p:sp>
      <p:pic>
        <p:nvPicPr>
          <p:cNvPr id="5" name="Content Placeholder 4"/>
          <p:cNvPicPr>
            <a:picLocks noGrp="1" noChangeAspect="1"/>
          </p:cNvPicPr>
          <p:nvPr>
            <p:ph idx="1"/>
          </p:nvPr>
        </p:nvPicPr>
        <p:blipFill>
          <a:blip r:embed="rId2"/>
          <a:stretch>
            <a:fillRect/>
          </a:stretch>
        </p:blipFill>
        <p:spPr>
          <a:xfrm>
            <a:off x="180438" y="3602386"/>
            <a:ext cx="5421872" cy="2694456"/>
          </a:xfrm>
          <a:prstGeom prst="rect">
            <a:avLst/>
          </a:prstGeom>
        </p:spPr>
      </p:pic>
      <p:pic>
        <p:nvPicPr>
          <p:cNvPr id="4" name="Picture 3"/>
          <p:cNvPicPr>
            <a:picLocks noChangeAspect="1"/>
          </p:cNvPicPr>
          <p:nvPr/>
        </p:nvPicPr>
        <p:blipFill>
          <a:blip r:embed="rId3"/>
          <a:stretch>
            <a:fillRect/>
          </a:stretch>
        </p:blipFill>
        <p:spPr>
          <a:xfrm>
            <a:off x="5456351" y="1311241"/>
            <a:ext cx="6735649" cy="4985601"/>
          </a:xfrm>
          <a:prstGeom prst="rect">
            <a:avLst/>
          </a:prstGeom>
        </p:spPr>
      </p:pic>
      <p:pic>
        <p:nvPicPr>
          <p:cNvPr id="6" name="Picture 5"/>
          <p:cNvPicPr>
            <a:picLocks noChangeAspect="1"/>
          </p:cNvPicPr>
          <p:nvPr/>
        </p:nvPicPr>
        <p:blipFill>
          <a:blip r:embed="rId4"/>
          <a:stretch>
            <a:fillRect/>
          </a:stretch>
        </p:blipFill>
        <p:spPr>
          <a:xfrm>
            <a:off x="299836" y="1187807"/>
            <a:ext cx="4827232" cy="2302367"/>
          </a:xfrm>
          <a:prstGeom prst="rect">
            <a:avLst/>
          </a:prstGeom>
        </p:spPr>
      </p:pic>
    </p:spTree>
    <p:extLst>
      <p:ext uri="{BB962C8B-B14F-4D97-AF65-F5344CB8AC3E}">
        <p14:creationId xmlns:p14="http://schemas.microsoft.com/office/powerpoint/2010/main" val="38894131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8000" dirty="0" smtClean="0"/>
              <a:t>Slide show</a:t>
            </a:r>
            <a:endParaRPr lang="en-US" sz="8000" dirty="0"/>
          </a:p>
        </p:txBody>
      </p:sp>
    </p:spTree>
    <p:extLst>
      <p:ext uri="{BB962C8B-B14F-4D97-AF65-F5344CB8AC3E}">
        <p14:creationId xmlns:p14="http://schemas.microsoft.com/office/powerpoint/2010/main" val="39446886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Info graphics </a:t>
            </a:r>
            <a:endParaRPr lang="en-US" b="1" dirty="0"/>
          </a:p>
        </p:txBody>
      </p:sp>
      <p:sp>
        <p:nvSpPr>
          <p:cNvPr id="3" name="Content Placeholder 2"/>
          <p:cNvSpPr>
            <a:spLocks noGrp="1"/>
          </p:cNvSpPr>
          <p:nvPr>
            <p:ph idx="1"/>
          </p:nvPr>
        </p:nvSpPr>
        <p:spPr/>
        <p:txBody>
          <a:bodyPr/>
          <a:lstStyle/>
          <a:p>
            <a:endParaRPr lang="en-US" dirty="0"/>
          </a:p>
        </p:txBody>
      </p:sp>
      <p:pic>
        <p:nvPicPr>
          <p:cNvPr id="2050" name="Picture 2" descr="What makes a good infographic ORGANIZATION? - Mind The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395614"/>
            <a:ext cx="7091966" cy="4961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6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0" y="-286554"/>
            <a:ext cx="12701430" cy="7144554"/>
          </a:xfrm>
          <a:prstGeom prst="rect">
            <a:avLst/>
          </a:prstGeom>
        </p:spPr>
      </p:pic>
    </p:spTree>
    <p:extLst>
      <p:ext uri="{BB962C8B-B14F-4D97-AF65-F5344CB8AC3E}">
        <p14:creationId xmlns:p14="http://schemas.microsoft.com/office/powerpoint/2010/main" val="20087253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19125" y="194525"/>
            <a:ext cx="10734675" cy="6134100"/>
          </a:xfrm>
          <a:prstGeom prst="rect">
            <a:avLst/>
          </a:prstGeom>
        </p:spPr>
      </p:pic>
      <p:sp>
        <p:nvSpPr>
          <p:cNvPr id="5" name="TextBox 4"/>
          <p:cNvSpPr txBox="1"/>
          <p:nvPr/>
        </p:nvSpPr>
        <p:spPr>
          <a:xfrm>
            <a:off x="838200" y="6328625"/>
            <a:ext cx="4851969" cy="369332"/>
          </a:xfrm>
          <a:prstGeom prst="rect">
            <a:avLst/>
          </a:prstGeom>
          <a:noFill/>
        </p:spPr>
        <p:txBody>
          <a:bodyPr wrap="none" rtlCol="0">
            <a:spAutoFit/>
          </a:bodyPr>
          <a:lstStyle/>
          <a:p>
            <a:r>
              <a:rPr lang="en-US" dirty="0" smtClean="0">
                <a:hlinkClick r:id="rId3"/>
              </a:rPr>
              <a:t>https://www.youtube.com/user/JordanRiverFDN/</a:t>
            </a:r>
            <a:endParaRPr lang="en-US" dirty="0"/>
          </a:p>
        </p:txBody>
      </p:sp>
    </p:spTree>
    <p:extLst>
      <p:ext uri="{BB962C8B-B14F-4D97-AF65-F5344CB8AC3E}">
        <p14:creationId xmlns:p14="http://schemas.microsoft.com/office/powerpoint/2010/main" val="3143482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90550" y="217063"/>
            <a:ext cx="10763250" cy="5676900"/>
          </a:xfrm>
          <a:prstGeom prst="rect">
            <a:avLst/>
          </a:prstGeom>
        </p:spPr>
      </p:pic>
      <p:sp>
        <p:nvSpPr>
          <p:cNvPr id="5" name="TextBox 4"/>
          <p:cNvSpPr txBox="1"/>
          <p:nvPr/>
        </p:nvSpPr>
        <p:spPr>
          <a:xfrm>
            <a:off x="735169" y="6127234"/>
            <a:ext cx="4514634" cy="369332"/>
          </a:xfrm>
          <a:prstGeom prst="rect">
            <a:avLst/>
          </a:prstGeom>
          <a:noFill/>
        </p:spPr>
        <p:txBody>
          <a:bodyPr wrap="none" rtlCol="0">
            <a:spAutoFit/>
          </a:bodyPr>
          <a:lstStyle/>
          <a:p>
            <a:r>
              <a:rPr lang="en-US" dirty="0" smtClean="0">
                <a:hlinkClick r:id="rId3"/>
              </a:rPr>
              <a:t>https://www.youtube.com/user/ABAADMENA</a:t>
            </a:r>
            <a:endParaRPr lang="en-US" dirty="0"/>
          </a:p>
        </p:txBody>
      </p:sp>
    </p:spTree>
    <p:extLst>
      <p:ext uri="{BB962C8B-B14F-4D97-AF65-F5344CB8AC3E}">
        <p14:creationId xmlns:p14="http://schemas.microsoft.com/office/powerpoint/2010/main" val="37322339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Promote yourself  on </a:t>
            </a:r>
            <a:r>
              <a:rPr lang="en-US" dirty="0" err="1" smtClean="0"/>
              <a:t>Youtube</a:t>
            </a:r>
            <a:endParaRPr lang="en-US" dirty="0"/>
          </a:p>
        </p:txBody>
      </p:sp>
      <p:sp>
        <p:nvSpPr>
          <p:cNvPr id="3" name="Content Placeholder 2"/>
          <p:cNvSpPr>
            <a:spLocks noGrp="1"/>
          </p:cNvSpPr>
          <p:nvPr>
            <p:ph idx="1"/>
          </p:nvPr>
        </p:nvSpPr>
        <p:spPr/>
        <p:txBody>
          <a:bodyPr>
            <a:normAutofit lnSpcReduction="10000"/>
          </a:bodyPr>
          <a:lstStyle/>
          <a:p>
            <a:r>
              <a:rPr lang="en-US" dirty="0" smtClean="0"/>
              <a:t>Cover photo</a:t>
            </a:r>
          </a:p>
          <a:p>
            <a:r>
              <a:rPr lang="en-US" dirty="0" smtClean="0"/>
              <a:t>Social Media channels</a:t>
            </a:r>
          </a:p>
          <a:p>
            <a:r>
              <a:rPr lang="en-US" dirty="0" smtClean="0"/>
              <a:t>Cool thumbnails</a:t>
            </a:r>
          </a:p>
          <a:p>
            <a:r>
              <a:rPr lang="en-US" dirty="0" smtClean="0"/>
              <a:t>Cool main video</a:t>
            </a:r>
          </a:p>
          <a:p>
            <a:r>
              <a:rPr lang="en-US" dirty="0" smtClean="0"/>
              <a:t>Community</a:t>
            </a:r>
          </a:p>
          <a:p>
            <a:r>
              <a:rPr lang="en-US" dirty="0" smtClean="0"/>
              <a:t>Ask your fans for like &amp; Subscribe</a:t>
            </a:r>
          </a:p>
          <a:p>
            <a:r>
              <a:rPr lang="en-US" dirty="0" smtClean="0"/>
              <a:t>Choose a username</a:t>
            </a:r>
          </a:p>
          <a:p>
            <a:r>
              <a:rPr lang="en-US" dirty="0" smtClean="0"/>
              <a:t>Celebrate big numbers</a:t>
            </a:r>
          </a:p>
          <a:p>
            <a:pPr marL="0" indent="0">
              <a:buNone/>
            </a:pPr>
            <a:r>
              <a:rPr lang="en-US" dirty="0" smtClean="0"/>
              <a:t>Collaborate with other channels</a:t>
            </a:r>
            <a:endParaRPr lang="en-US" dirty="0"/>
          </a:p>
        </p:txBody>
      </p:sp>
    </p:spTree>
    <p:extLst>
      <p:ext uri="{BB962C8B-B14F-4D97-AF65-F5344CB8AC3E}">
        <p14:creationId xmlns:p14="http://schemas.microsoft.com/office/powerpoint/2010/main" val="14550293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0157" y="6210703"/>
            <a:ext cx="4532010" cy="369332"/>
          </a:xfrm>
          <a:prstGeom prst="rect">
            <a:avLst/>
          </a:prstGeom>
          <a:noFill/>
        </p:spPr>
        <p:txBody>
          <a:bodyPr wrap="none" rtlCol="0">
            <a:spAutoFit/>
          </a:bodyPr>
          <a:lstStyle/>
          <a:p>
            <a:r>
              <a:rPr lang="en-US" dirty="0" smtClean="0">
                <a:hlinkClick r:id="rId2"/>
              </a:rPr>
              <a:t>https://socialstudio.me/socialstudio-calendar/</a:t>
            </a:r>
            <a:endParaRPr lang="en-US" dirty="0"/>
          </a:p>
        </p:txBody>
      </p:sp>
      <p:pic>
        <p:nvPicPr>
          <p:cNvPr id="5" name="Picture 4"/>
          <p:cNvPicPr>
            <a:picLocks noChangeAspect="1"/>
          </p:cNvPicPr>
          <p:nvPr/>
        </p:nvPicPr>
        <p:blipFill>
          <a:blip r:embed="rId3"/>
          <a:stretch>
            <a:fillRect/>
          </a:stretch>
        </p:blipFill>
        <p:spPr>
          <a:xfrm>
            <a:off x="2610923" y="113749"/>
            <a:ext cx="8742877" cy="6198151"/>
          </a:xfrm>
          <a:prstGeom prst="rect">
            <a:avLst/>
          </a:prstGeom>
        </p:spPr>
      </p:pic>
    </p:spTree>
    <p:extLst>
      <p:ext uri="{BB962C8B-B14F-4D97-AF65-F5344CB8AC3E}">
        <p14:creationId xmlns:p14="http://schemas.microsoft.com/office/powerpoint/2010/main" val="2370361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94941661"/>
              </p:ext>
            </p:extLst>
          </p:nvPr>
        </p:nvGraphicFramePr>
        <p:xfrm>
          <a:off x="566666" y="566670"/>
          <a:ext cx="9929616" cy="5994806"/>
        </p:xfrm>
        <a:graphic>
          <a:graphicData uri="http://schemas.openxmlformats.org/drawingml/2006/table">
            <a:tbl>
              <a:tblPr/>
              <a:tblGrid>
                <a:gridCol w="1241202"/>
                <a:gridCol w="1241202"/>
                <a:gridCol w="1241202"/>
                <a:gridCol w="1241202"/>
                <a:gridCol w="1241202"/>
                <a:gridCol w="1241202"/>
                <a:gridCol w="1241202"/>
                <a:gridCol w="1241202"/>
              </a:tblGrid>
              <a:tr h="340225">
                <a:tc>
                  <a:txBody>
                    <a:bodyPr/>
                    <a:lstStyle/>
                    <a:p>
                      <a:pPr algn="ctr" rtl="0" fontAlgn="b"/>
                      <a:r>
                        <a:rPr lang="en-US" sz="1800">
                          <a:effectLst/>
                        </a:rPr>
                        <a:t>Date</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a:effectLst/>
                        </a:rPr>
                        <a:t>Day</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ar-SA" sz="1800">
                          <a:effectLst/>
                        </a:rPr>
                        <a:t>مناسبة عالمية</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ar-SA" sz="1800">
                          <a:effectLst/>
                        </a:rPr>
                        <a:t>منشور عن المؤسسة</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ar-SA" sz="1800">
                          <a:effectLst/>
                        </a:rPr>
                        <a:t>منشور عن المشروع</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en-US" sz="1800">
                          <a:effectLst/>
                        </a:rPr>
                        <a:t>poll</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ctr" rtl="0" fontAlgn="b"/>
                      <a:r>
                        <a:rPr lang="ar-SA" sz="1800">
                          <a:effectLst/>
                        </a:rPr>
                        <a:t>سؤال تفاعلي</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c>
                  <a:txBody>
                    <a:bodyPr/>
                    <a:lstStyle/>
                    <a:p>
                      <a:pPr algn="r" rtl="0" fontAlgn="b"/>
                      <a:r>
                        <a:rPr lang="ar-SA" sz="1800" dirty="0">
                          <a:effectLst/>
                        </a:rPr>
                        <a:t>اخبار</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FFF2CC"/>
                    </a:solidFill>
                  </a:tcPr>
                </a:tc>
              </a:tr>
              <a:tr h="180984">
                <a:tc>
                  <a:txBody>
                    <a:bodyPr/>
                    <a:lstStyle/>
                    <a:p>
                      <a:pPr algn="ctr" rtl="0" fontAlgn="b"/>
                      <a:r>
                        <a:rPr lang="en-US" sz="800">
                          <a:effectLst/>
                        </a:rPr>
                        <a:t>July 1</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Wed</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Thu</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3</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Fri</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4</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Sat</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5</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Sun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6</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Mon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7</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Tue</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8</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Wed</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9</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Thu</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10</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Fri</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11</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Sat</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12</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Sun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13</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Mon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14</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Tue</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15</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Wed</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16</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Thu</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17</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Fri</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18</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Sat</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19</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Sun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20</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Mon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21</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Tue</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22</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Wed</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23</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Thu</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24</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Fri</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25</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Sat</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26</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Sun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27</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Mon</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28</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Tue</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29</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ctr" rtl="0" fontAlgn="b"/>
                      <a:r>
                        <a:rPr lang="en-US" sz="800">
                          <a:effectLst/>
                        </a:rPr>
                        <a:t>Wed</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180984">
                <a:tc>
                  <a:txBody>
                    <a:bodyPr/>
                    <a:lstStyle/>
                    <a:p>
                      <a:pPr algn="ctr" rtl="0" fontAlgn="b"/>
                      <a:r>
                        <a:rPr lang="en-US" sz="800">
                          <a:effectLst/>
                        </a:rPr>
                        <a:t>July 30</a:t>
                      </a:r>
                    </a:p>
                  </a:txBody>
                  <a:tcPr marL="12485" marR="12485" marT="8323" marB="8323"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fontAlgn="b"/>
                      <a:r>
                        <a:rPr lang="en-US" sz="800">
                          <a:effectLst/>
                        </a:rPr>
                        <a:t>Thu</a:t>
                      </a: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80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rtl="0" fontAlgn="b"/>
                      <a:endParaRPr lang="en-US" sz="800" dirty="0">
                        <a:effectLst/>
                      </a:endParaRPr>
                    </a:p>
                  </a:txBody>
                  <a:tcPr marL="12485" marR="12485" marT="8323" marB="8323"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423010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409" y="378004"/>
            <a:ext cx="10515600" cy="1325563"/>
          </a:xfrm>
        </p:spPr>
        <p:txBody>
          <a:bodyPr/>
          <a:lstStyle/>
          <a:p>
            <a:r>
              <a:rPr lang="en-US" dirty="0" err="1" smtClean="0"/>
              <a:t>Instagram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3656" y="0"/>
            <a:ext cx="8663189" cy="6569585"/>
          </a:xfrm>
        </p:spPr>
      </p:pic>
    </p:spTree>
    <p:extLst>
      <p:ext uri="{BB962C8B-B14F-4D97-AF65-F5344CB8AC3E}">
        <p14:creationId xmlns:p14="http://schemas.microsoft.com/office/powerpoint/2010/main" val="40648201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3988" y="365125"/>
            <a:ext cx="3909811" cy="5456126"/>
          </a:xfrm>
        </p:spPr>
        <p:txBody>
          <a:bodyPr/>
          <a:lstStyle/>
          <a:p>
            <a:pPr algn="r"/>
            <a:r>
              <a:rPr lang="ar-SA" dirty="0" smtClean="0"/>
              <a:t>كيف تبرز نفسك على وسائل التواصل الاجتماعي؟</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027906"/>
            <a:ext cx="5133517" cy="5133517"/>
          </a:xfrm>
        </p:spPr>
      </p:pic>
    </p:spTree>
    <p:extLst>
      <p:ext uri="{BB962C8B-B14F-4D97-AF65-F5344CB8AC3E}">
        <p14:creationId xmlns:p14="http://schemas.microsoft.com/office/powerpoint/2010/main" val="17785953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descr="Why and How to Set up Your Instagram Business Profi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4072" y="239968"/>
            <a:ext cx="7442960" cy="661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162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Instagram confirms it is testing increased ad loads in Stori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1492"/>
            <a:ext cx="12225255" cy="5241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8142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ow Brands Can Take Advantage of Instagram Stories – Adwee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234" y="12879"/>
            <a:ext cx="9490656" cy="66978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226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5 Fun Ways to Use Quiz Stickers on Instagram Stories - Socially Sor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6538" y="365125"/>
            <a:ext cx="3333750" cy="59245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w Do You Delete Instagram On Facebook The Stickers | Free ..."/>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36395" y="313046"/>
            <a:ext cx="3387143" cy="58983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7 Creative Ways Brands Are Using Polls in Instagram Stori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462" y="313046"/>
            <a:ext cx="3354433" cy="5814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5053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732"/>
            <a:ext cx="12192000" cy="6845085"/>
          </a:xfrm>
          <a:prstGeom prst="rect">
            <a:avLst/>
          </a:prstGeom>
        </p:spPr>
      </p:pic>
    </p:spTree>
    <p:extLst>
      <p:ext uri="{BB962C8B-B14F-4D97-AF65-F5344CB8AC3E}">
        <p14:creationId xmlns:p14="http://schemas.microsoft.com/office/powerpoint/2010/main" val="2453149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What Is A Bra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304" y="148646"/>
            <a:ext cx="11325225" cy="6398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4120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32089" y="1223493"/>
            <a:ext cx="7203583" cy="2554545"/>
          </a:xfrm>
          <a:prstGeom prst="rect">
            <a:avLst/>
          </a:prstGeom>
        </p:spPr>
        <p:txBody>
          <a:bodyPr wrap="square">
            <a:spAutoFit/>
          </a:bodyPr>
          <a:lstStyle/>
          <a:p>
            <a:pPr algn="r" rtl="1"/>
            <a:r>
              <a:rPr lang="ar-SA" sz="3200" b="1" dirty="0" smtClean="0">
                <a:solidFill>
                  <a:srgbClr val="222222"/>
                </a:solidFill>
                <a:latin typeface="arial" panose="020B0604020202020204" pitchFamily="34" charset="0"/>
              </a:rPr>
              <a:t>البراند </a:t>
            </a:r>
            <a:r>
              <a:rPr lang="en-US" sz="3200" b="1" dirty="0">
                <a:solidFill>
                  <a:srgbClr val="222222"/>
                </a:solidFill>
                <a:latin typeface="arial" panose="020B0604020202020204" pitchFamily="34" charset="0"/>
              </a:rPr>
              <a:t>Brand</a:t>
            </a:r>
            <a:r>
              <a:rPr lang="en-US" sz="3200" dirty="0">
                <a:solidFill>
                  <a:srgbClr val="222222"/>
                </a:solidFill>
                <a:latin typeface="arial" panose="020B0604020202020204" pitchFamily="34" charset="0"/>
              </a:rPr>
              <a:t>: </a:t>
            </a:r>
            <a:endParaRPr lang="ar-SA" sz="3200" dirty="0" smtClean="0">
              <a:solidFill>
                <a:srgbClr val="222222"/>
              </a:solidFill>
              <a:latin typeface="arial" panose="020B0604020202020204" pitchFamily="34" charset="0"/>
            </a:endParaRPr>
          </a:p>
          <a:p>
            <a:pPr algn="r" rtl="1"/>
            <a:r>
              <a:rPr lang="ar-SA" sz="3200" b="1" dirty="0" smtClean="0">
                <a:solidFill>
                  <a:srgbClr val="222222"/>
                </a:solidFill>
                <a:latin typeface="arial" panose="020B0604020202020204" pitchFamily="34" charset="0"/>
              </a:rPr>
              <a:t>هو</a:t>
            </a:r>
            <a:r>
              <a:rPr lang="ar-SA" sz="3200" dirty="0">
                <a:solidFill>
                  <a:srgbClr val="222222"/>
                </a:solidFill>
                <a:latin typeface="arial" panose="020B0604020202020204" pitchFamily="34" charset="0"/>
              </a:rPr>
              <a:t> الفكرة او الصورة الخيالية التي تبقى في ذهن الزبون عن المنتج او الخدمة، ويكون له كامل الولاء والثقة لهذه الشركة. تعريف آخر: </a:t>
            </a:r>
            <a:r>
              <a:rPr lang="ar-SA" sz="3200" b="1" dirty="0">
                <a:solidFill>
                  <a:srgbClr val="222222"/>
                </a:solidFill>
                <a:latin typeface="arial" panose="020B0604020202020204" pitchFamily="34" charset="0"/>
              </a:rPr>
              <a:t>هي</a:t>
            </a:r>
            <a:r>
              <a:rPr lang="ar-SA" sz="3200" dirty="0">
                <a:solidFill>
                  <a:srgbClr val="222222"/>
                </a:solidFill>
                <a:latin typeface="arial" panose="020B0604020202020204" pitchFamily="34" charset="0"/>
              </a:rPr>
              <a:t> العلاقة العاطفية التي تربط بين الزبون والشركة</a:t>
            </a:r>
            <a:endParaRPr lang="ar-SA" sz="32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919051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72338" y="1141792"/>
            <a:ext cx="10700152" cy="3249903"/>
          </a:xfrm>
          <a:prstGeom prst="rect">
            <a:avLst/>
          </a:prstGeom>
        </p:spPr>
      </p:pic>
    </p:spTree>
    <p:extLst>
      <p:ext uri="{BB962C8B-B14F-4D97-AF65-F5344CB8AC3E}">
        <p14:creationId xmlns:p14="http://schemas.microsoft.com/office/powerpoint/2010/main" val="4077409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801319" y="665140"/>
            <a:ext cx="5286375" cy="5295900"/>
          </a:xfrm>
          <a:prstGeom prst="rect">
            <a:avLst/>
          </a:prstGeom>
        </p:spPr>
      </p:pic>
      <p:pic>
        <p:nvPicPr>
          <p:cNvPr id="5" name="Picture 4"/>
          <p:cNvPicPr>
            <a:picLocks noChangeAspect="1"/>
          </p:cNvPicPr>
          <p:nvPr/>
        </p:nvPicPr>
        <p:blipFill>
          <a:blip r:embed="rId3"/>
          <a:stretch>
            <a:fillRect/>
          </a:stretch>
        </p:blipFill>
        <p:spPr>
          <a:xfrm>
            <a:off x="0" y="665140"/>
            <a:ext cx="6505575" cy="5314950"/>
          </a:xfrm>
          <a:prstGeom prst="rect">
            <a:avLst/>
          </a:prstGeom>
        </p:spPr>
      </p:pic>
    </p:spTree>
    <p:extLst>
      <p:ext uri="{BB962C8B-B14F-4D97-AF65-F5344CB8AC3E}">
        <p14:creationId xmlns:p14="http://schemas.microsoft.com/office/powerpoint/2010/main" val="4144469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310165" y="602287"/>
            <a:ext cx="10747007" cy="3261375"/>
          </a:xfrm>
          <a:prstGeom prst="rect">
            <a:avLst/>
          </a:prstGeom>
        </p:spPr>
      </p:pic>
    </p:spTree>
    <p:extLst>
      <p:ext uri="{BB962C8B-B14F-4D97-AF65-F5344CB8AC3E}">
        <p14:creationId xmlns:p14="http://schemas.microsoft.com/office/powerpoint/2010/main" val="3297902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439</TotalTime>
  <Words>243</Words>
  <Application>Microsoft Office PowerPoint</Application>
  <PresentationFormat>Widescreen</PresentationFormat>
  <Paragraphs>101</Paragraphs>
  <Slides>44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44</vt:i4>
      </vt:variant>
    </vt:vector>
  </HeadingPairs>
  <TitlesOfParts>
    <vt:vector size="51" baseType="lpstr">
      <vt:lpstr>Arial</vt:lpstr>
      <vt:lpstr>Arial</vt:lpstr>
      <vt:lpstr>Calibri</vt:lpstr>
      <vt:lpstr>Calibri Light</vt:lpstr>
      <vt:lpstr>Roboto</vt:lpstr>
      <vt:lpstr>Times New Roman</vt:lpstr>
      <vt:lpstr>Office Theme</vt:lpstr>
      <vt:lpstr>PowerPoint Presentation</vt:lpstr>
      <vt:lpstr>PowerPoint Presentation</vt:lpstr>
      <vt:lpstr>What is your Fav. Platform on social media?</vt:lpstr>
      <vt:lpstr>كيف تبرز نفسك على وسائل التواصل الاجتماعي؟</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Services</vt:lpstr>
      <vt:lpstr>Designs</vt:lpstr>
      <vt:lpstr>PowerPoint Presentation</vt:lpstr>
      <vt:lpstr>Call for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Projects</vt:lpstr>
      <vt:lpstr>PowerPoint Presentation</vt:lpstr>
      <vt:lpstr>Info graphics </vt:lpstr>
      <vt:lpstr>PowerPoint Presentation</vt:lpstr>
      <vt:lpstr>PowerPoint Presentation</vt:lpstr>
      <vt:lpstr>PowerPoint Presentation</vt:lpstr>
      <vt:lpstr>Promote yourself  on Youtube</vt:lpstr>
      <vt:lpstr>PowerPoint Presentation</vt:lpstr>
      <vt:lpstr>PowerPoint Presentation</vt:lpstr>
      <vt:lpstr>Instagram</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Bayan Shobaki</cp:lastModifiedBy>
  <cp:revision>58</cp:revision>
  <dcterms:created xsi:type="dcterms:W3CDTF">2020-06-07T08:12:43Z</dcterms:created>
  <dcterms:modified xsi:type="dcterms:W3CDTF">2020-11-29T11:51:20Z</dcterms:modified>
</cp:coreProperties>
</file>